
<file path=[Content_Types].xml><?xml version="1.0" encoding="utf-8"?>
<Types xmlns="http://schemas.openxmlformats.org/package/2006/content-types">
  <Default Extension="jfif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8"/>
  </p:notesMasterIdLst>
  <p:sldIdLst>
    <p:sldId id="304" r:id="rId5"/>
    <p:sldId id="310" r:id="rId6"/>
    <p:sldId id="314" r:id="rId7"/>
    <p:sldId id="320" r:id="rId8"/>
    <p:sldId id="299" r:id="rId9"/>
    <p:sldId id="317" r:id="rId10"/>
    <p:sldId id="288" r:id="rId11"/>
    <p:sldId id="321" r:id="rId12"/>
    <p:sldId id="318" r:id="rId13"/>
    <p:sldId id="308" r:id="rId14"/>
    <p:sldId id="322" r:id="rId15"/>
    <p:sldId id="330" r:id="rId16"/>
    <p:sldId id="326" r:id="rId17"/>
    <p:sldId id="258" r:id="rId18"/>
    <p:sldId id="323" r:id="rId19"/>
    <p:sldId id="268" r:id="rId20"/>
    <p:sldId id="303" r:id="rId21"/>
    <p:sldId id="324" r:id="rId22"/>
    <p:sldId id="327" r:id="rId23"/>
    <p:sldId id="329" r:id="rId24"/>
    <p:sldId id="275" r:id="rId25"/>
    <p:sldId id="328" r:id="rId26"/>
    <p:sldId id="305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3750" autoAdjust="0"/>
  </p:normalViewPr>
  <p:slideViewPr>
    <p:cSldViewPr snapToGrid="0">
      <p:cViewPr varScale="1">
        <p:scale>
          <a:sx n="114" d="100"/>
          <a:sy n="114" d="100"/>
        </p:scale>
        <p:origin x="414" y="10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1/23/2023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ACE Mentorship – Old Mill - Engineering #2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fif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fif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0.jp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Electricity &amp; Lighting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/>
          <a:p>
            <a:r>
              <a:rPr lang="en-US" sz="1700" dirty="0"/>
              <a:t>ACE Mentorship – Engineering Session 2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Applications of Electricity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/>
          <a:p>
            <a:r>
              <a:rPr lang="en-US" sz="2400" dirty="0"/>
              <a:t>HEATING / COOLING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1"/>
            <a:ext cx="3657600" cy="118872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800" dirty="0"/>
              <a:t>Air Handling Units, heat pumps, hot water heaters.  </a:t>
            </a:r>
          </a:p>
          <a:p>
            <a:endParaRPr lang="en-US" sz="1600" dirty="0"/>
          </a:p>
          <a:p>
            <a:r>
              <a:rPr lang="en-US" sz="1600" i="1" dirty="0"/>
              <a:t>**Largest consumer of energy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264" y="3414657"/>
            <a:ext cx="3657600" cy="365760"/>
          </a:xfrm>
        </p:spPr>
        <p:txBody>
          <a:bodyPr>
            <a:noAutofit/>
          </a:bodyPr>
          <a:lstStyle/>
          <a:p>
            <a:r>
              <a:rPr lang="en-US" sz="2000" dirty="0"/>
              <a:t>HIGH ENERGY APPLIANCES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/>
          <a:p>
            <a:r>
              <a:rPr lang="en-US" sz="1800" dirty="0"/>
              <a:t>Elevators, Escalators, Refrigerators, Ovens, Stoves.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/>
          <a:p>
            <a:r>
              <a:rPr lang="en-US" sz="2400" dirty="0"/>
              <a:t>LIGHTING</a:t>
            </a:r>
            <a:endParaRPr lang="en-US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/>
          <a:p>
            <a:r>
              <a:rPr lang="en-US" sz="1800" dirty="0"/>
              <a:t>Ceiling panel lighting and controls. 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/>
          <a:p>
            <a:r>
              <a:rPr lang="en-US" sz="2000" dirty="0"/>
              <a:t>LOW VOLTAGE ITEMS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/>
          <a:p>
            <a:r>
              <a:rPr lang="en-US" sz="1800" dirty="0"/>
              <a:t>Security systems, HVAC Controls, Switches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6" name="Footer Placeholder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>
            <a:extLst>
              <a:ext uri="{FF2B5EF4-FFF2-40B4-BE49-F238E27FC236}">
                <a16:creationId xmlns:a16="http://schemas.microsoft.com/office/drawing/2014/main" id="{29FDBDD6-804B-904B-E199-EA4F5FDA25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why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5AEF672-C3AA-EBA3-3295-BE5C33590D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10F361-C789-80A0-6487-8AABD43E9C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DC7B338-717D-AC92-A5F2-1DADA8C0FD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11</a:t>
            </a:fld>
            <a:endParaRPr lang="en-US" dirty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565E11CD-3E19-220C-0A5B-D3A9236A59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sz="2000" dirty="0"/>
              <a:t>Understanding of how energy is used determines protection requirements – Load Dynamics and Distribution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24832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5E9587-BDCB-98B3-8E95-9836C0BE0D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Basics</a:t>
            </a:r>
          </a:p>
        </p:txBody>
      </p:sp>
      <p:pic>
        <p:nvPicPr>
          <p:cNvPr id="9" name="Content Placeholder 8" descr="Diagram&#10;&#10;Description automatically generated">
            <a:extLst>
              <a:ext uri="{FF2B5EF4-FFF2-40B4-BE49-F238E27FC236}">
                <a16:creationId xmlns:a16="http://schemas.microsoft.com/office/drawing/2014/main" id="{4CA7019D-4CDF-C174-7182-239309420D9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038600" y="603165"/>
            <a:ext cx="7605559" cy="5327852"/>
          </a:xfr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537A09E-82ED-2E56-8145-23381295DA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2574531" cy="3017939"/>
          </a:xfrm>
        </p:spPr>
        <p:txBody>
          <a:bodyPr/>
          <a:lstStyle/>
          <a:p>
            <a:r>
              <a:rPr lang="en-US" dirty="0"/>
              <a:t>At a glance, one room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882B91F-777C-2013-93B1-2DE4926736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E908EBE-1BA8-592F-123A-19B06A90BC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48B69BB-71AB-955A-ED7F-DB00CB45A3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078616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7A9D5A42-04DF-30DA-ED96-76A05B2593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853" y="457200"/>
            <a:ext cx="3002746" cy="970384"/>
          </a:xfrm>
        </p:spPr>
        <p:txBody>
          <a:bodyPr/>
          <a:lstStyle/>
          <a:p>
            <a:r>
              <a:rPr lang="en-US" dirty="0"/>
              <a:t>Engineering</a:t>
            </a:r>
          </a:p>
        </p:txBody>
      </p:sp>
      <p:pic>
        <p:nvPicPr>
          <p:cNvPr id="19" name="Content Placeholder 18" descr="Diagram, schematic&#10;&#10;Description automatically generated">
            <a:extLst>
              <a:ext uri="{FF2B5EF4-FFF2-40B4-BE49-F238E27FC236}">
                <a16:creationId xmlns:a16="http://schemas.microsoft.com/office/drawing/2014/main" id="{5C950A6D-A9AC-0FB4-AE1E-DF031708201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424336" y="559836"/>
            <a:ext cx="8649132" cy="5549295"/>
          </a:xfr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151ACD4-68C5-9F2E-E288-C171FC01954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03853" y="1595535"/>
            <a:ext cx="3002746" cy="4273453"/>
          </a:xfrm>
        </p:spPr>
        <p:txBody>
          <a:bodyPr/>
          <a:lstStyle/>
          <a:p>
            <a:r>
              <a:rPr lang="en-US" sz="2000" dirty="0"/>
              <a:t>How is this shown in drawings?</a:t>
            </a:r>
          </a:p>
          <a:p>
            <a:endParaRPr lang="en-US" sz="2000" dirty="0"/>
          </a:p>
          <a:p>
            <a:r>
              <a:rPr lang="en-US" sz="2000" dirty="0"/>
              <a:t>WHY does this matter?</a:t>
            </a:r>
          </a:p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1DC8B5C-1605-2BA8-66E6-BEB2AD5DE3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61BDBB1-A5A4-2A2D-53A2-0667DCCEBF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8B7F42-45FF-5CF8-4B0B-CDEB8E28A0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173608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Lighting - An OVERVIEW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883BBC0-39C3-740E-9B72-A93541123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8" y="457200"/>
            <a:ext cx="4053567" cy="1600200"/>
          </a:xfrm>
        </p:spPr>
        <p:txBody>
          <a:bodyPr/>
          <a:lstStyle/>
          <a:p>
            <a:r>
              <a:rPr lang="en-US" dirty="0"/>
              <a:t>What is Lighting?</a:t>
            </a:r>
          </a:p>
        </p:txBody>
      </p:sp>
      <p:pic>
        <p:nvPicPr>
          <p:cNvPr id="14" name="Content Placeholder 13" descr="Diagram&#10;&#10;Description automatically generated">
            <a:extLst>
              <a:ext uri="{FF2B5EF4-FFF2-40B4-BE49-F238E27FC236}">
                <a16:creationId xmlns:a16="http://schemas.microsoft.com/office/drawing/2014/main" id="{B4E69F6A-19B3-3BCD-5415-8CA92EABBE8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202569" y="54967"/>
            <a:ext cx="8989431" cy="6748065"/>
          </a:xfrm>
        </p:spPr>
      </p:pic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B6141465-7F01-143A-B544-FA62CD8E3BB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718458" y="2057400"/>
            <a:ext cx="2584580" cy="3811588"/>
          </a:xfrm>
        </p:spPr>
        <p:txBody>
          <a:bodyPr/>
          <a:lstStyle/>
          <a:p>
            <a:r>
              <a:rPr lang="en-US" dirty="0"/>
              <a:t>Lighting is for both interior and exterior applications.</a:t>
            </a:r>
          </a:p>
          <a:p>
            <a:endParaRPr lang="en-US" dirty="0"/>
          </a:p>
          <a:p>
            <a:r>
              <a:rPr lang="en-US" i="1" dirty="0"/>
              <a:t>Practical Applications:</a:t>
            </a:r>
          </a:p>
          <a:p>
            <a:r>
              <a:rPr lang="en-US" dirty="0"/>
              <a:t>Adds light for safety and useable space.</a:t>
            </a:r>
          </a:p>
          <a:p>
            <a:endParaRPr lang="en-US" dirty="0"/>
          </a:p>
          <a:p>
            <a:r>
              <a:rPr lang="en-US" i="1" dirty="0"/>
              <a:t>Architectural Application:</a:t>
            </a:r>
          </a:p>
          <a:p>
            <a:r>
              <a:rPr lang="en-US" dirty="0"/>
              <a:t>Space, Texture, Depth, and Highlights Design Elements.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AF235E9-2DC5-2F76-71AA-ED628B848C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FC0CD06-9430-E1B0-F188-132DE4525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9A27975-A793-F19C-03A5-3D99400A62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22942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dirty="0"/>
              <a:t>Light Types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114800" cy="823912"/>
          </a:xfrm>
        </p:spPr>
        <p:txBody>
          <a:bodyPr>
            <a:normAutofit/>
          </a:bodyPr>
          <a:lstStyle/>
          <a:p>
            <a:endParaRPr lang="en-ZA" sz="240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23312" y="1681163"/>
            <a:ext cx="3363687" cy="823912"/>
          </a:xfrm>
        </p:spPr>
        <p:txBody>
          <a:bodyPr>
            <a:normAutofit/>
          </a:bodyPr>
          <a:lstStyle/>
          <a:p>
            <a:r>
              <a:rPr lang="en-US" sz="2400" dirty="0"/>
              <a:t>Types:  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923314" y="2505075"/>
            <a:ext cx="3363686" cy="3081971"/>
          </a:xfrm>
        </p:spPr>
        <p:txBody>
          <a:bodyPr/>
          <a:lstStyle/>
          <a:p>
            <a:r>
              <a:rPr lang="en-ZA" sz="2400" noProof="1"/>
              <a:t>Incandencent</a:t>
            </a:r>
          </a:p>
          <a:p>
            <a:r>
              <a:rPr lang="en-ZA" sz="2400" noProof="1"/>
              <a:t>Halogen</a:t>
            </a:r>
          </a:p>
          <a:p>
            <a:r>
              <a:rPr lang="en-ZA" sz="2400" noProof="1"/>
              <a:t>Florecnet</a:t>
            </a:r>
          </a:p>
          <a:p>
            <a:r>
              <a:rPr lang="en-ZA" sz="2400" noProof="1"/>
              <a:t>Induction</a:t>
            </a:r>
          </a:p>
          <a:p>
            <a:r>
              <a:rPr lang="en-ZA" sz="2400" noProof="1"/>
              <a:t>LED</a:t>
            </a:r>
          </a:p>
          <a:p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C02236B-A6B0-4EAA-85D3-7D72C9904E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13" name="Content Placeholder 12" descr="A picture containing light&#10;&#10;Description automatically generated">
            <a:extLst>
              <a:ext uri="{FF2B5EF4-FFF2-40B4-BE49-F238E27FC236}">
                <a16:creationId xmlns:a16="http://schemas.microsoft.com/office/drawing/2014/main" id="{64B0BB53-0B8E-AB28-B269-473C817BA618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836612" y="1401954"/>
            <a:ext cx="5676154" cy="4271089"/>
          </a:xfrm>
        </p:spPr>
      </p:pic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ZA" dirty="0"/>
              <a:t>Types of Lighting – Which type?</a:t>
            </a:r>
          </a:p>
        </p:txBody>
      </p:sp>
      <p:pic>
        <p:nvPicPr>
          <p:cNvPr id="69" name="Content Placeholder 68" descr="Fluorescent Light Blub with solid fill">
            <a:extLst>
              <a:ext uri="{FF2B5EF4-FFF2-40B4-BE49-F238E27FC236}">
                <a16:creationId xmlns:a16="http://schemas.microsoft.com/office/drawing/2014/main" id="{A9A23FC7-EAC6-43DD-A4F6-0BF937BF6FBA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584531" y="2247214"/>
            <a:ext cx="914400" cy="914400"/>
          </a:xfr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5C3A7BE-F7FC-4942-A31A-491A8A80610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063600" y="3799982"/>
            <a:ext cx="1980000" cy="36000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ZA" sz="2000" noProof="1"/>
              <a:t>Purpose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6E82690-B145-4D4F-B2D1-0B2A8C50FD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837189" y="4243719"/>
            <a:ext cx="2525086" cy="1188720"/>
          </a:xfrm>
        </p:spPr>
        <p:txBody>
          <a:bodyPr>
            <a:noAutofit/>
          </a:bodyPr>
          <a:lstStyle/>
          <a:p>
            <a:r>
              <a:rPr lang="en-ZA" sz="2000" noProof="1"/>
              <a:t>To add light to an area </a:t>
            </a:r>
          </a:p>
          <a:p>
            <a:endParaRPr lang="en-ZA" sz="2000" noProof="1"/>
          </a:p>
          <a:p>
            <a:r>
              <a:rPr lang="en-ZA" sz="2000" noProof="1"/>
              <a:t>(Interior &amp; Exterior)</a:t>
            </a:r>
          </a:p>
          <a:p>
            <a:endParaRPr lang="en-ZA" sz="2000" noProof="1"/>
          </a:p>
        </p:txBody>
      </p:sp>
      <p:pic>
        <p:nvPicPr>
          <p:cNvPr id="82" name="Content Placeholder 81" descr="Court outline">
            <a:extLst>
              <a:ext uri="{FF2B5EF4-FFF2-40B4-BE49-F238E27FC236}">
                <a16:creationId xmlns:a16="http://schemas.microsoft.com/office/drawing/2014/main" id="{D6F3D77A-EEB6-43C8-A6A3-01C9B69C2072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640786" y="2249595"/>
            <a:ext cx="914400" cy="914400"/>
          </a:xfr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95CCE699-03D1-4642-B46A-B14EF17DA18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/>
          <a:p>
            <a:r>
              <a:rPr lang="en-ZA" sz="2000" dirty="0"/>
              <a:t>Architectural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640DF9D-0C9E-4C5D-9635-6B4DE10CCEE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672595" y="4241439"/>
            <a:ext cx="2776756" cy="118872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ZA" sz="1800" noProof="1"/>
              <a:t>To enhance architectural features or spaces</a:t>
            </a:r>
          </a:p>
          <a:p>
            <a:endParaRPr lang="en-ZA" sz="1800" noProof="1"/>
          </a:p>
          <a:p>
            <a:r>
              <a:rPr lang="en-ZA" sz="1800" noProof="1"/>
              <a:t>(Interior &amp; Exterior)</a:t>
            </a:r>
          </a:p>
        </p:txBody>
      </p:sp>
      <p:pic>
        <p:nvPicPr>
          <p:cNvPr id="84" name="Content Placeholder 83" descr="Drama outline">
            <a:extLst>
              <a:ext uri="{FF2B5EF4-FFF2-40B4-BE49-F238E27FC236}">
                <a16:creationId xmlns:a16="http://schemas.microsoft.com/office/drawing/2014/main" id="{28DD844E-E1CA-48AD-A483-B4880D131CD9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682119" y="2245627"/>
            <a:ext cx="914400" cy="914400"/>
          </a:xfr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C1DF189-6F2F-4C21-88CC-C82D3D0D147B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153400" y="3799982"/>
            <a:ext cx="1980000" cy="3600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ZA" sz="2000" noProof="1"/>
              <a:t>Enhancement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0297407-CE4E-4284-879D-AEC39571362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877262" y="4241439"/>
            <a:ext cx="2650921" cy="1188720"/>
          </a:xfrm>
        </p:spPr>
        <p:txBody>
          <a:bodyPr>
            <a:noAutofit/>
          </a:bodyPr>
          <a:lstStyle/>
          <a:p>
            <a:r>
              <a:rPr lang="en-ZA" sz="1800" noProof="1"/>
              <a:t>To enhance places with Experience </a:t>
            </a:r>
          </a:p>
          <a:p>
            <a:endParaRPr lang="en-ZA" sz="1800" noProof="1"/>
          </a:p>
          <a:p>
            <a:r>
              <a:rPr lang="en-ZA" sz="1800" noProof="1"/>
              <a:t>(Interior &amp; Exterior)</a:t>
            </a:r>
          </a:p>
          <a:p>
            <a:endParaRPr lang="en-ZA" noProof="1"/>
          </a:p>
        </p:txBody>
      </p:sp>
      <p:sp>
        <p:nvSpPr>
          <p:cNvPr id="67" name="Date Placeholder 66">
            <a:extLst>
              <a:ext uri="{FF2B5EF4-FFF2-40B4-BE49-F238E27FC236}">
                <a16:creationId xmlns:a16="http://schemas.microsoft.com/office/drawing/2014/main" id="{C5C9AB6C-B8FC-40C9-A0D0-4D653995F1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5C44B1-BA82-483C-BD91-F89067442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  <a:endParaRPr lang="en-ZA" dirty="0"/>
          </a:p>
        </p:txBody>
      </p:sp>
      <p:sp>
        <p:nvSpPr>
          <p:cNvPr id="68" name="Slide Number Placeholder 67">
            <a:extLst>
              <a:ext uri="{FF2B5EF4-FFF2-40B4-BE49-F238E27FC236}">
                <a16:creationId xmlns:a16="http://schemas.microsoft.com/office/drawing/2014/main" id="{B021EF79-3E65-41F9-83B6-DC0B2A51E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Content Placeholder 18" descr="A large crowd of people at a concert&#10;&#10;Description automatically generated with medium confidence">
            <a:extLst>
              <a:ext uri="{FF2B5EF4-FFF2-40B4-BE49-F238E27FC236}">
                <a16:creationId xmlns:a16="http://schemas.microsoft.com/office/drawing/2014/main" id="{05E81906-E2A6-6E13-D15A-ACDB753A382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l="15502" r="7610" b="1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37C89E4B-3C9F-44B9-8B86-D9E3D112D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320142"/>
            <a:ext cx="12192000" cy="736551"/>
          </a:xfrm>
          <a:prstGeom prst="rect">
            <a:avLst/>
          </a:prstGeom>
          <a:solidFill>
            <a:schemeClr val="bg1"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3B7DDAA6-486B-4FD4-96C1-2B44773E9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75" y="5317240"/>
            <a:ext cx="11210925" cy="744836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Stage Performance – Lighting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EAA10-076F-46BD-8F0F-B9A2FB77A8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0" y="5241983"/>
            <a:ext cx="12192000" cy="0"/>
          </a:xfrm>
          <a:prstGeom prst="line">
            <a:avLst/>
          </a:prstGeom>
          <a:ln w="41275">
            <a:solidFill>
              <a:schemeClr val="bg1"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891E407-403B-4764-86C9-33A56D3BCA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0" y="6134852"/>
            <a:ext cx="12192000" cy="0"/>
          </a:xfrm>
          <a:prstGeom prst="line">
            <a:avLst/>
          </a:prstGeom>
          <a:ln w="41275">
            <a:solidFill>
              <a:schemeClr val="bg1"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E969127-A6B4-3668-DEAB-1565C42B40D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457200">
              <a:spcAft>
                <a:spcPts val="600"/>
              </a:spcAft>
            </a:pPr>
            <a:r>
              <a:rPr lang="en-US" sz="1200">
                <a:solidFill>
                  <a:srgbClr val="FFFFFF"/>
                </a:solidFill>
              </a:rPr>
              <a:t>01/24/2023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D592932-82CB-C99C-6545-60C56DEEB3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457200">
              <a:spcAft>
                <a:spcPts val="600"/>
              </a:spcAft>
            </a:pPr>
            <a:r>
              <a:rPr lang="en-US" sz="1200" kern="1200">
                <a:solidFill>
                  <a:srgbClr val="FFFFFF"/>
                </a:solidFill>
                <a:latin typeface="+mn-lt"/>
                <a:ea typeface="+mn-ea"/>
                <a:cs typeface="+mn-cs"/>
              </a:rPr>
              <a:t>ACE Mentorship – Old Mill - Engineering #2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D1668B8-49B2-037D-B28B-8402E4B53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457200">
              <a:spcAft>
                <a:spcPts val="600"/>
              </a:spcAft>
            </a:pPr>
            <a:fld id="{B5CEABB6-07DC-46E8-9B57-56EC44A396E5}" type="slidenum">
              <a:rPr lang="en-US" sz="1200">
                <a:solidFill>
                  <a:srgbClr val="FFFFFF"/>
                </a:solidFill>
              </a:rPr>
              <a:pPr defTabSz="457200">
                <a:spcAft>
                  <a:spcPts val="600"/>
                </a:spcAft>
              </a:pPr>
              <a:t>18</a:t>
            </a:fld>
            <a:endParaRPr lang="en-US" sz="12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5428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3">
            <a:extLst>
              <a:ext uri="{FF2B5EF4-FFF2-40B4-BE49-F238E27FC236}">
                <a16:creationId xmlns:a16="http://schemas.microsoft.com/office/drawing/2014/main" id="{665DBBEF-238B-476B-96AB-8AAC3224EC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9E03760-F563-FCA8-0B9E-C6DD585B3A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882" y="639193"/>
            <a:ext cx="3571810" cy="3573516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51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Types of Stage Lighting</a:t>
            </a:r>
          </a:p>
        </p:txBody>
      </p:sp>
      <p:sp>
        <p:nvSpPr>
          <p:cNvPr id="19" name="sketch line">
            <a:extLst>
              <a:ext uri="{FF2B5EF4-FFF2-40B4-BE49-F238E27FC236}">
                <a16:creationId xmlns:a16="http://schemas.microsoft.com/office/drawing/2014/main" id="{3FCFB1DE-0B7E-48CC-BA90-B2AB0889F9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3278" y="4409267"/>
            <a:ext cx="3255095" cy="18288"/>
          </a:xfrm>
          <a:custGeom>
            <a:avLst/>
            <a:gdLst>
              <a:gd name="connsiteX0" fmla="*/ 0 w 3255095"/>
              <a:gd name="connsiteY0" fmla="*/ 0 h 18288"/>
              <a:gd name="connsiteX1" fmla="*/ 618468 w 3255095"/>
              <a:gd name="connsiteY1" fmla="*/ 0 h 18288"/>
              <a:gd name="connsiteX2" fmla="*/ 1269487 w 3255095"/>
              <a:gd name="connsiteY2" fmla="*/ 0 h 18288"/>
              <a:gd name="connsiteX3" fmla="*/ 1953057 w 3255095"/>
              <a:gd name="connsiteY3" fmla="*/ 0 h 18288"/>
              <a:gd name="connsiteX4" fmla="*/ 2636627 w 3255095"/>
              <a:gd name="connsiteY4" fmla="*/ 0 h 18288"/>
              <a:gd name="connsiteX5" fmla="*/ 3255095 w 3255095"/>
              <a:gd name="connsiteY5" fmla="*/ 0 h 18288"/>
              <a:gd name="connsiteX6" fmla="*/ 3255095 w 3255095"/>
              <a:gd name="connsiteY6" fmla="*/ 18288 h 18288"/>
              <a:gd name="connsiteX7" fmla="*/ 2538974 w 3255095"/>
              <a:gd name="connsiteY7" fmla="*/ 18288 h 18288"/>
              <a:gd name="connsiteX8" fmla="*/ 1822853 w 3255095"/>
              <a:gd name="connsiteY8" fmla="*/ 18288 h 18288"/>
              <a:gd name="connsiteX9" fmla="*/ 1171834 w 3255095"/>
              <a:gd name="connsiteY9" fmla="*/ 18288 h 18288"/>
              <a:gd name="connsiteX10" fmla="*/ 0 w 3255095"/>
              <a:gd name="connsiteY10" fmla="*/ 18288 h 18288"/>
              <a:gd name="connsiteX11" fmla="*/ 0 w 3255095"/>
              <a:gd name="connsiteY11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stroke="0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Content Placeholder 8" descr="A group of people on a stage&#10;&#10;Description automatically generated with medium confidence">
            <a:extLst>
              <a:ext uri="{FF2B5EF4-FFF2-40B4-BE49-F238E27FC236}">
                <a16:creationId xmlns:a16="http://schemas.microsoft.com/office/drawing/2014/main" id="{BF2252EE-4F39-4F10-4459-09C2C297C84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654296" y="709803"/>
            <a:ext cx="7214616" cy="5410962"/>
          </a:xfrm>
          <a:prstGeom prst="rect">
            <a:avLst/>
          </a:prstGeom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E31B4E-C61A-5863-059A-F8A71644C78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200">
                <a:solidFill>
                  <a:schemeClr val="tx1">
                    <a:tint val="75000"/>
                  </a:schemeClr>
                </a:solidFill>
              </a:rPr>
              <a:t>01/24/2023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912EF9A-DDBE-9C42-8524-BC3588FB86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ACE Mentorship – Old Mill - Engineering #2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729F7A-F9AF-E0EB-C994-0A27764FEC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B5CEABB6-07DC-46E8-9B57-56EC44A396E5}" type="slidenum">
              <a:rPr lang="en-US" sz="1200" smtClean="0">
                <a:solidFill>
                  <a:schemeClr val="tx1">
                    <a:tint val="75000"/>
                  </a:schemeClr>
                </a:solidFill>
              </a:rPr>
              <a:pPr>
                <a:spcAft>
                  <a:spcPts val="600"/>
                </a:spcAft>
              </a:pPr>
              <a:t>19</a:t>
            </a:fld>
            <a:endParaRPr lang="en-US" sz="1200">
              <a:solidFill>
                <a:schemeClr val="tx1">
                  <a:tint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0141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Overview</a:t>
            </a:r>
          </a:p>
        </p:txBody>
      </p:sp>
      <p:pic>
        <p:nvPicPr>
          <p:cNvPr id="26" name="Content Placeholder 25" descr="Atom with solid fill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593975" y="2555081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3200"/>
          </a:xfrm>
        </p:spPr>
        <p:txBody>
          <a:bodyPr>
            <a:normAutofit/>
          </a:bodyPr>
          <a:lstStyle/>
          <a:p>
            <a:r>
              <a:rPr lang="en-ZA" dirty="0"/>
              <a:t>ELECTRICITY</a:t>
            </a:r>
          </a:p>
          <a:p>
            <a:endParaRPr lang="en-ZA" noProof="1"/>
          </a:p>
        </p:txBody>
      </p:sp>
      <p:pic>
        <p:nvPicPr>
          <p:cNvPr id="28" name="Content Placeholder 27" descr="Construction worker female with solid fill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638800" y="2553494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>
            <a:normAutofit/>
          </a:bodyPr>
          <a:lstStyle/>
          <a:p>
            <a:r>
              <a:rPr lang="en-ZA" noProof="1"/>
              <a:t>APPLICATIONS IN BUILDINGS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/>
          <a:lstStyle/>
          <a:p>
            <a:r>
              <a:rPr lang="en-ZA" noProof="1"/>
              <a:t>LIGHTING</a:t>
            </a:r>
          </a:p>
        </p:txBody>
      </p:sp>
      <p:pic>
        <p:nvPicPr>
          <p:cNvPr id="30" name="Content Placeholder 29" descr="Lights On with solid fill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691563" y="2553494"/>
            <a:ext cx="914400" cy="914400"/>
          </a:xfr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27957-2A18-4113-A885-6BA5C784BD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39C2B3-BF73-4E56-810C-5C72D0ADD1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40DB82FE-50CA-48F1-797A-A48949848F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Next Steps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73D2FDB-E0AF-3FB6-8E97-748A94E37AA7}"/>
              </a:ext>
            </a:extLst>
          </p:cNvPr>
          <p:cNvSpPr>
            <a:spLocks noGrp="1"/>
          </p:cNvSpPr>
          <p:nvPr>
            <p:ph type="dt" sz="half" idx="4294967295"/>
          </p:nvPr>
        </p:nvSpPr>
        <p:spPr>
          <a:xfrm>
            <a:off x="0" y="6356350"/>
            <a:ext cx="2743200" cy="365125"/>
          </a:xfrm>
        </p:spPr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8D5DF7C-6466-9924-A4E0-0EE8995282A4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63367D0-C67B-621C-64E8-1B081569AA3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07971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Engineering Application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B56365-A39B-4311-A4B2-9532A14807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0A0DE57-FED1-462B-9C3B-B490B2384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800" dirty="0"/>
              <a:t>To apply electrical and lighting to existing architectural drawing using drafting paper.</a:t>
            </a:r>
          </a:p>
          <a:p>
            <a:r>
              <a:rPr lang="en-US" sz="1800" dirty="0"/>
              <a:t>Using colored pencils draw electrical connections, high/low energy wiring, and breaker box.</a:t>
            </a:r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949E89-EF01-198C-AE3A-850DDBD9E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291090"/>
            <a:ext cx="10515599" cy="932688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Example of Applied Engineering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C9A5AF5-7789-0ED2-88CF-9EEB559C9D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8199" y="1335726"/>
            <a:ext cx="10515599" cy="420624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en-US" sz="24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deliverable.</a:t>
            </a:r>
          </a:p>
        </p:txBody>
      </p:sp>
      <p:pic>
        <p:nvPicPr>
          <p:cNvPr id="9" name="Content Placeholder 8" descr="Diagram, engineering drawing&#10;&#10;Description automatically generated">
            <a:extLst>
              <a:ext uri="{FF2B5EF4-FFF2-40B4-BE49-F238E27FC236}">
                <a16:creationId xmlns:a16="http://schemas.microsoft.com/office/drawing/2014/main" id="{85FECDE5-DE4D-5E0F-0B97-7DF7238A527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500254" y="1863801"/>
            <a:ext cx="7191490" cy="4440746"/>
          </a:xfrm>
          <a:prstGeom prst="rect">
            <a:avLst/>
          </a:prstGeom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2AD7E84-EB0F-2621-0ED9-D047585C090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200">
                <a:solidFill>
                  <a:schemeClr val="tx1">
                    <a:tint val="75000"/>
                  </a:schemeClr>
                </a:solidFill>
              </a:rPr>
              <a:t>01/24/2023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899000-5FD8-C0B6-FD26-2ED72C9A5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ACE Mentorship – Old Mill - Engineering #2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665AF91-89C8-05F3-4871-30A0F374E1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B5CEABB6-07DC-46E8-9B57-56EC44A396E5}" type="slidenum">
              <a:rPr lang="en-US" sz="1200" smtClean="0">
                <a:solidFill>
                  <a:schemeClr val="tx1">
                    <a:tint val="75000"/>
                  </a:schemeClr>
                </a:solidFill>
              </a:rPr>
              <a:pPr>
                <a:spcAft>
                  <a:spcPts val="600"/>
                </a:spcAft>
              </a:pPr>
              <a:t>22</a:t>
            </a:fld>
            <a:endParaRPr lang="en-US" sz="1200">
              <a:solidFill>
                <a:schemeClr val="tx1">
                  <a:tint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2061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/>
          <a:lstStyle/>
          <a:p>
            <a:r>
              <a:rPr lang="en-US" dirty="0"/>
              <a:t>ACE Mentorship Team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Electricity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1"/>
            <a:ext cx="4114800" cy="3425057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800" b="1" dirty="0"/>
              <a:t>Definition:  </a:t>
            </a:r>
          </a:p>
          <a:p>
            <a:r>
              <a:rPr lang="en-US" sz="1600" dirty="0"/>
              <a:t>“A fundamental form of energy observable in positive and negative forms that occurs naturally (as in lightning) or is produced (as in a generator) and that is expressed in terms of the movement and interaction of electrons.”</a:t>
            </a:r>
          </a:p>
          <a:p>
            <a:r>
              <a:rPr lang="en-US" dirty="0"/>
              <a:t>https://www.merriam-webster.com/dictionary/electricity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  <a:endParaRPr lang="en-ZA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6AF7472-8B4A-95B4-F16E-990C7D4232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Electrical terms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2A0B052-12F4-F4FF-337F-ED59F6CE4E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CDB099-CCB9-C415-5C2E-70BEFAB789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51AF79F-E876-F2FE-CDAC-E94CB26F66C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r>
              <a:rPr lang="en-US" sz="1600" dirty="0"/>
              <a:t>Electronic Pressure – Makes Electricity Move 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ACD448-DC7D-91AF-E037-6BFDD78DA52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sz="2000" dirty="0"/>
              <a:t>VOLTAGE (V)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B6498AD-0E1A-34D1-D1E9-3E95E3FF204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sz="1600" dirty="0"/>
              <a:t>Rate of Energy Transfer – Output of Voltage</a:t>
            </a:r>
            <a:r>
              <a:rPr lang="en-US" dirty="0"/>
              <a:t>	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5BE3F72-5F4E-C179-7D03-589273AFAEF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sz="2000" dirty="0"/>
              <a:t>WATTS (W)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32043DD-E2F6-6C24-5F24-CE0B54BD1FE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>
            <a:normAutofit/>
          </a:bodyPr>
          <a:lstStyle/>
          <a:p>
            <a:r>
              <a:rPr lang="en-US" sz="1600" dirty="0"/>
              <a:t>Strength of Electrical Current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D05A44BC-7B34-7584-D6B7-83EECBC1136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sz="2000" dirty="0"/>
              <a:t>AMPAGE (A)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327306-FACC-CA7B-D582-56113920437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>
            <a:normAutofit/>
          </a:bodyPr>
          <a:lstStyle/>
          <a:p>
            <a:r>
              <a:rPr lang="en-US" sz="1600" dirty="0"/>
              <a:t>Electrical Resistance of a Circuit</a:t>
            </a:r>
          </a:p>
          <a:p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2B9FBC75-CD10-0E2E-7CF3-83A17CA6B11B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sz="2000" dirty="0"/>
              <a:t>OHMS (</a:t>
            </a:r>
            <a:r>
              <a:rPr lang="el-GR" sz="2000" dirty="0"/>
              <a:t>Ω</a:t>
            </a:r>
            <a:r>
              <a:rPr lang="en-US" sz="2000" dirty="0"/>
              <a:t>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BB34902-5F1E-026A-C780-9B6FBDD342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69824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ELECTRICITY - The basics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114800" cy="428755"/>
          </a:xfrm>
        </p:spPr>
        <p:txBody>
          <a:bodyPr/>
          <a:lstStyle/>
          <a:p>
            <a:r>
              <a:rPr lang="en-US" sz="2000" dirty="0"/>
              <a:t>TYPES OF ELECTRICITY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/>
          <a:p>
            <a:pPr lvl="1"/>
            <a:r>
              <a:rPr lang="en-ZA" sz="1800" dirty="0"/>
              <a:t>AC/DC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099816"/>
            <a:ext cx="4114800" cy="428755"/>
          </a:xfrm>
        </p:spPr>
        <p:txBody>
          <a:bodyPr/>
          <a:lstStyle/>
          <a:p>
            <a:r>
              <a:rPr lang="en-ZA" sz="2000" dirty="0"/>
              <a:t>ELECTRICY IN BUILDINGS</a:t>
            </a:r>
            <a:endParaRPr lang="en-US" sz="200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5" y="3529584"/>
            <a:ext cx="4114800" cy="822960"/>
          </a:xfrm>
        </p:spPr>
        <p:txBody>
          <a:bodyPr/>
          <a:lstStyle/>
          <a:p>
            <a:pPr lvl="1"/>
            <a:r>
              <a:rPr lang="en-ZA" sz="1800" dirty="0"/>
              <a:t>General overview of how it works</a:t>
            </a:r>
            <a:endParaRPr lang="en-US" sz="1800" dirty="0"/>
          </a:p>
          <a:p>
            <a:pPr lvl="1"/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11403" y="1856232"/>
            <a:ext cx="4114800" cy="428755"/>
          </a:xfrm>
        </p:spPr>
        <p:txBody>
          <a:bodyPr/>
          <a:lstStyle/>
          <a:p>
            <a:r>
              <a:rPr lang="en-ZA" sz="2000" dirty="0"/>
              <a:t>APPLICATIONS OF ENERGY</a:t>
            </a:r>
            <a:endParaRPr lang="en-US" sz="20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/>
          <a:p>
            <a:pPr lvl="1"/>
            <a:r>
              <a:rPr lang="en-ZA" sz="1800" dirty="0"/>
              <a:t>How is this used?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11403" y="3099816"/>
            <a:ext cx="4114800" cy="428755"/>
          </a:xfrm>
        </p:spPr>
        <p:txBody>
          <a:bodyPr/>
          <a:lstStyle/>
          <a:p>
            <a:r>
              <a:rPr lang="en-US" sz="2000" dirty="0"/>
              <a:t>SAFETY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/>
          <a:p>
            <a:pPr lvl="1"/>
            <a:r>
              <a:rPr lang="en-US" sz="1800" dirty="0"/>
              <a:t>Being safe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>
            <a:extLst>
              <a:ext uri="{FF2B5EF4-FFF2-40B4-BE49-F238E27FC236}">
                <a16:creationId xmlns:a16="http://schemas.microsoft.com/office/drawing/2014/main" id="{24EE9CBE-CD21-35F2-A1B5-A4CE68A8AF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Types of Electricity</a:t>
            </a:r>
          </a:p>
        </p:txBody>
      </p:sp>
      <p:pic>
        <p:nvPicPr>
          <p:cNvPr id="18" name="Content Placeholder 17" descr="Shape&#10;&#10;Description automatically generated">
            <a:extLst>
              <a:ext uri="{FF2B5EF4-FFF2-40B4-BE49-F238E27FC236}">
                <a16:creationId xmlns:a16="http://schemas.microsoft.com/office/drawing/2014/main" id="{931DCD4B-B13A-F6EA-26FA-771BEB4457B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5153891" y="2057400"/>
            <a:ext cx="6395806" cy="2664919"/>
          </a:xfr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7373595D-FB8B-B280-7FB5-B92A8AF727BF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1800" b="1" u="sng" dirty="0"/>
              <a:t>Two Main Types:</a:t>
            </a:r>
          </a:p>
          <a:p>
            <a:endParaRPr lang="en-US" dirty="0"/>
          </a:p>
          <a:p>
            <a:r>
              <a:rPr lang="en-US" sz="1800" b="1" dirty="0"/>
              <a:t>DC</a:t>
            </a:r>
            <a:r>
              <a:rPr lang="en-US" sz="1800" dirty="0"/>
              <a:t>:  Direct Current (One Way Flow)</a:t>
            </a:r>
          </a:p>
          <a:p>
            <a:endParaRPr lang="en-US" dirty="0"/>
          </a:p>
          <a:p>
            <a:r>
              <a:rPr lang="en-US" sz="1800" b="1" dirty="0"/>
              <a:t>AC</a:t>
            </a:r>
            <a:r>
              <a:rPr lang="en-US" sz="1800" dirty="0"/>
              <a:t>:  Alternating Current (Changes flow based on magnetic field)</a:t>
            </a:r>
          </a:p>
          <a:p>
            <a:endParaRPr lang="en-US" dirty="0"/>
          </a:p>
          <a:p>
            <a:r>
              <a:rPr lang="en-US" sz="1800" b="1" i="1" dirty="0"/>
              <a:t>Take Away:  Commercial/Residential is AC Power. 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857E5E7-6B3B-1067-D927-CAF1707292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56FEB49F-03FC-8A2E-61A8-40A8753DB9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ECD8A3-3CE0-5C99-B16F-09D7A163A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211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But How does it work?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/>
          <a:p>
            <a:r>
              <a:rPr lang="en-US" sz="2000" dirty="0"/>
              <a:t>SIMILAR TO WATER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15158" y="2103120"/>
            <a:ext cx="5669280" cy="64008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600" dirty="0"/>
              <a:t>Electricity flows much like water, thru specified pathways to specific locations.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23174" y="2807208"/>
            <a:ext cx="5669280" cy="365760"/>
          </a:xfrm>
        </p:spPr>
        <p:txBody>
          <a:bodyPr>
            <a:noAutofit/>
          </a:bodyPr>
          <a:lstStyle/>
          <a:p>
            <a:r>
              <a:rPr lang="en-US" sz="2000" dirty="0"/>
              <a:t>ORIGIN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23174" y="3218688"/>
            <a:ext cx="5669280" cy="640080"/>
          </a:xfrm>
        </p:spPr>
        <p:txBody>
          <a:bodyPr>
            <a:normAutofit/>
          </a:bodyPr>
          <a:lstStyle/>
          <a:p>
            <a:r>
              <a:rPr lang="en-US" sz="1600" dirty="0"/>
              <a:t>For a building, the electricity enters in thru a main connection from energy grid.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/>
          <a:p>
            <a:r>
              <a:rPr lang="en-US" sz="2000" dirty="0"/>
              <a:t>HOW IS THIS CONTROLLED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/>
          <a:p>
            <a:r>
              <a:rPr lang="en-US" sz="1600" dirty="0"/>
              <a:t>Energy is controlled thru breaker boxes to prevent damage.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06C2114-7A69-43E0-801C-F0779B58AF1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/>
          <a:p>
            <a:r>
              <a:rPr lang="en-US" sz="2000" dirty="0"/>
              <a:t>HOW DOES THIS MOVE THRU BUILDINGS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1018725B-A88C-41E8-8D6A-44DF7A9F132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/>
          <a:p>
            <a:r>
              <a:rPr lang="en-US" dirty="0"/>
              <a:t>Wire distribution system</a:t>
            </a:r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01/24/2023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F9FDD5-17DD-4E86-859F-12FD2CEFA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/>
          <a:p>
            <a:r>
              <a:rPr lang="en-US" dirty="0"/>
              <a:t>ACE Mentorship – Old Mill - Engineering #2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8073E912-3539-4895-69B2-9DEDBDF510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BASICS OF Circuits</a:t>
            </a:r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A25B1971-87A6-FD40-4C4F-FA34E8FD48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2D5ED5-61AB-ED09-334B-509E66E75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Z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BD1DE84-C1BA-EE41-E176-8F3BD8D5B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8</a:t>
            </a:fld>
            <a:endParaRPr lang="en-ZA" dirty="0"/>
          </a:p>
        </p:txBody>
      </p:sp>
      <p:pic>
        <p:nvPicPr>
          <p:cNvPr id="5" name="Content Placeholder 4" descr="A picture containing text, person, vending machine&#10;&#10;Description automatically generated">
            <a:extLst>
              <a:ext uri="{FF2B5EF4-FFF2-40B4-BE49-F238E27FC236}">
                <a16:creationId xmlns:a16="http://schemas.microsoft.com/office/drawing/2014/main" id="{5EE6AC8E-1A68-D887-8036-B0F62F699FF9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/>
          <a:stretch>
            <a:fillRect/>
          </a:stretch>
        </p:blipFill>
        <p:spPr>
          <a:xfrm>
            <a:off x="1308682" y="1451296"/>
            <a:ext cx="2922978" cy="2549978"/>
          </a:xfr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C84FEAE-5AD7-A3E3-2229-7942949968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308684" y="4661499"/>
            <a:ext cx="2729916" cy="1034626"/>
          </a:xfrm>
        </p:spPr>
        <p:txBody>
          <a:bodyPr/>
          <a:lstStyle/>
          <a:p>
            <a:r>
              <a:rPr lang="en-US" sz="1600" dirty="0"/>
              <a:t>Breaker Box</a:t>
            </a:r>
          </a:p>
          <a:p>
            <a:r>
              <a:rPr lang="en-US" sz="1600" dirty="0"/>
              <a:t>Phases Energy to Circuits</a:t>
            </a:r>
          </a:p>
        </p:txBody>
      </p:sp>
      <p:pic>
        <p:nvPicPr>
          <p:cNvPr id="7" name="Content Placeholder 6" descr="A picture containing screw, metalware&#10;&#10;Description automatically generated">
            <a:extLst>
              <a:ext uri="{FF2B5EF4-FFF2-40B4-BE49-F238E27FC236}">
                <a16:creationId xmlns:a16="http://schemas.microsoft.com/office/drawing/2014/main" id="{3020AEC2-4AE3-E8F8-7489-C58130020147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3"/>
          <a:stretch>
            <a:fillRect/>
          </a:stretch>
        </p:blipFill>
        <p:spPr>
          <a:xfrm>
            <a:off x="4983061" y="1535185"/>
            <a:ext cx="2478910" cy="2478910"/>
          </a:xfr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1232FF5-0E3A-681D-3F41-7CDA4E0AA84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64946" y="4658120"/>
            <a:ext cx="2729917" cy="1034625"/>
          </a:xfrm>
        </p:spPr>
        <p:txBody>
          <a:bodyPr/>
          <a:lstStyle/>
          <a:p>
            <a:r>
              <a:rPr lang="en-US" sz="1600" dirty="0"/>
              <a:t>Raceways</a:t>
            </a:r>
          </a:p>
          <a:p>
            <a:r>
              <a:rPr lang="en-US" sz="1600" dirty="0"/>
              <a:t>Busways</a:t>
            </a:r>
          </a:p>
          <a:p>
            <a:r>
              <a:rPr lang="en-US" sz="1600" dirty="0"/>
              <a:t>Cable Assemblies</a:t>
            </a:r>
          </a:p>
          <a:p>
            <a:r>
              <a:rPr lang="en-US" sz="1600" dirty="0"/>
              <a:t>Gauge</a:t>
            </a:r>
          </a:p>
        </p:txBody>
      </p:sp>
      <p:pic>
        <p:nvPicPr>
          <p:cNvPr id="9" name="Content Placeholder 8" descr="A picture containing text, different, white, electronics&#10;&#10;Description automatically generated">
            <a:extLst>
              <a:ext uri="{FF2B5EF4-FFF2-40B4-BE49-F238E27FC236}">
                <a16:creationId xmlns:a16="http://schemas.microsoft.com/office/drawing/2014/main" id="{D0B736DC-A42D-B4FC-7E48-CBC914F4F6DF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4"/>
          <a:stretch>
            <a:fillRect/>
          </a:stretch>
        </p:blipFill>
        <p:spPr>
          <a:xfrm>
            <a:off x="8153400" y="1388595"/>
            <a:ext cx="2729918" cy="2612680"/>
          </a:xfrm>
        </p:spPr>
      </p:pic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9DDF9453-F901-208A-B875-F6D130B79CD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960342" y="4658117"/>
            <a:ext cx="2743199" cy="1034627"/>
          </a:xfrm>
        </p:spPr>
        <p:txBody>
          <a:bodyPr/>
          <a:lstStyle/>
          <a:p>
            <a:r>
              <a:rPr lang="en-US" dirty="0"/>
              <a:t>Wall Sockets</a:t>
            </a:r>
          </a:p>
          <a:p>
            <a:r>
              <a:rPr lang="en-US" dirty="0"/>
              <a:t>Light Fixtures</a:t>
            </a:r>
          </a:p>
          <a:p>
            <a:r>
              <a:rPr lang="en-US" dirty="0"/>
              <a:t>Switches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5E1C6666-393E-B179-F5F6-9892B5CBDF85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1308682" y="4159982"/>
            <a:ext cx="2729917" cy="344906"/>
          </a:xfrm>
        </p:spPr>
        <p:txBody>
          <a:bodyPr/>
          <a:lstStyle/>
          <a:p>
            <a:r>
              <a:rPr lang="en-US" dirty="0"/>
              <a:t>Protection/Control Devices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6CFDD169-92AD-04E4-2176-ED8AFE9B7C60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4764947" y="4144888"/>
            <a:ext cx="2729916" cy="360000"/>
          </a:xfrm>
        </p:spPr>
        <p:txBody>
          <a:bodyPr/>
          <a:lstStyle/>
          <a:p>
            <a:r>
              <a:rPr lang="en-US" dirty="0"/>
              <a:t>Wiring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FE1D38B-AE81-2572-8FB8-09DDD621A52D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7960341" y="4144888"/>
            <a:ext cx="2743200" cy="360000"/>
          </a:xfrm>
        </p:spPr>
        <p:txBody>
          <a:bodyPr/>
          <a:lstStyle/>
          <a:p>
            <a:r>
              <a:rPr lang="en-US" dirty="0"/>
              <a:t>Connections</a:t>
            </a:r>
          </a:p>
        </p:txBody>
      </p:sp>
    </p:spTree>
    <p:extLst>
      <p:ext uri="{BB962C8B-B14F-4D97-AF65-F5344CB8AC3E}">
        <p14:creationId xmlns:p14="http://schemas.microsoft.com/office/powerpoint/2010/main" val="137227638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3C98BBE-54AE-A03C-A500-32E04AE01A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Electricity in Buildings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5D2404A-7EB7-D000-1E8C-14BA651C36E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ACE Mentorship – Old Mill - Engineering #2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D302AE-1104-03B9-15A3-90A5CBD52A6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9</a:t>
            </a:fld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ACED20F-F09E-6845-1492-38D9BCD6C8DF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dirty="0"/>
              <a:t>Low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55F11E2D-3FDC-3AEE-5D80-91FEC651781E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Medium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D5086C7F-D694-ED45-89D6-B48B541532F3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dirty="0"/>
              <a:t>High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6927F1D-62C3-2E01-E57A-DF5C714E127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sz="1800" dirty="0"/>
              <a:t>2,400 to 69,000 Volts</a:t>
            </a:r>
          </a:p>
          <a:p>
            <a:r>
              <a:rPr lang="en-US" sz="1800" dirty="0"/>
              <a:t>Data Center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5041FF-FC94-9565-745E-556E189FEB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r>
              <a:rPr lang="en-US" sz="1800" dirty="0"/>
              <a:t>69,000 – 1,100,000 Volts</a:t>
            </a:r>
          </a:p>
          <a:p>
            <a:r>
              <a:rPr lang="en-US" sz="1800" dirty="0"/>
              <a:t>Manufacturing Facility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37B7D275-34C6-741B-DABF-6A8AC42CF2D5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sz="1800" dirty="0"/>
              <a:t>240 to 600 Volts</a:t>
            </a:r>
          </a:p>
          <a:p>
            <a:r>
              <a:rPr lang="en-US" sz="1800" dirty="0"/>
              <a:t>House Holds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C1F2066-81D6-8CA4-09A5-45FA85B48453}"/>
              </a:ext>
            </a:extLst>
          </p:cNvPr>
          <p:cNvSpPr>
            <a:spLocks noGrp="1"/>
          </p:cNvSpPr>
          <p:nvPr>
            <p:ph type="dt" sz="half" idx="38"/>
          </p:nvPr>
        </p:nvSpPr>
        <p:spPr/>
        <p:txBody>
          <a:bodyPr/>
          <a:lstStyle/>
          <a:p>
            <a:r>
              <a:rPr lang="en-US"/>
              <a:t>01/24/2023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02088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Architecture pitch deck</Template>
  <TotalTime>1565</TotalTime>
  <Words>764</Words>
  <Application>Microsoft Office PowerPoint</Application>
  <PresentationFormat>Widescreen</PresentationFormat>
  <Paragraphs>192</Paragraphs>
  <Slides>23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Avenir Next LT Pro Light</vt:lpstr>
      <vt:lpstr>Calibri</vt:lpstr>
      <vt:lpstr>Posterama</vt:lpstr>
      <vt:lpstr>Office Theme</vt:lpstr>
      <vt:lpstr>Electricity &amp; Lighting</vt:lpstr>
      <vt:lpstr>Overview</vt:lpstr>
      <vt:lpstr>Electricity</vt:lpstr>
      <vt:lpstr>Electrical terms</vt:lpstr>
      <vt:lpstr>ELECTRICITY - The basics</vt:lpstr>
      <vt:lpstr>Types of Electricity</vt:lpstr>
      <vt:lpstr>But How does it work?</vt:lpstr>
      <vt:lpstr>BASICS OF Circuits</vt:lpstr>
      <vt:lpstr>Electricity in Buildings</vt:lpstr>
      <vt:lpstr>Applications of Electricity</vt:lpstr>
      <vt:lpstr>The why</vt:lpstr>
      <vt:lpstr>The Basics</vt:lpstr>
      <vt:lpstr>Engineering</vt:lpstr>
      <vt:lpstr>Lighting - An OVERVIEW</vt:lpstr>
      <vt:lpstr>What is Lighting?</vt:lpstr>
      <vt:lpstr>Light Types</vt:lpstr>
      <vt:lpstr>Types of Lighting – Which type?</vt:lpstr>
      <vt:lpstr>Stage Performance – Lighting</vt:lpstr>
      <vt:lpstr>Types of Stage Lighting</vt:lpstr>
      <vt:lpstr>The Next Steps</vt:lpstr>
      <vt:lpstr>Engineering Application</vt:lpstr>
      <vt:lpstr>Example of Applied Engineering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Electricity &amp; Lighting</dc:title>
  <dc:creator>Jump, Vernon A - (Maryland)</dc:creator>
  <cp:lastModifiedBy>Jump, Vernon A - (Maryland)</cp:lastModifiedBy>
  <cp:revision>25</cp:revision>
  <dcterms:created xsi:type="dcterms:W3CDTF">2023-01-19T20:33:55Z</dcterms:created>
  <dcterms:modified xsi:type="dcterms:W3CDTF">2023-01-23T21:22:18Z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