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1" r:id="rId4"/>
    <p:sldId id="258" r:id="rId5"/>
    <p:sldId id="267" r:id="rId6"/>
    <p:sldId id="264" r:id="rId7"/>
    <p:sldId id="266" r:id="rId8"/>
    <p:sldId id="263" r:id="rId9"/>
    <p:sldId id="268" r:id="rId10"/>
    <p:sldId id="271" r:id="rId11"/>
    <p:sldId id="269" r:id="rId12"/>
    <p:sldId id="273" r:id="rId13"/>
    <p:sldId id="270" r:id="rId14"/>
    <p:sldId id="275" r:id="rId15"/>
    <p:sldId id="272" r:id="rId16"/>
    <p:sldId id="274" r:id="rId17"/>
    <p:sldId id="276" r:id="rId18"/>
    <p:sldId id="277" r:id="rId19"/>
    <p:sldId id="259" r:id="rId20"/>
    <p:sldId id="278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</dgm:pt>
    <dgm:pt modelId="{701D68F5-42F8-47BC-8FED-84C50F595DF0}">
      <dgm:prSet phldrT="[Text]"/>
      <dgm:spPr/>
      <dgm:t>
        <a:bodyPr/>
        <a:lstStyle/>
        <a:p>
          <a:r>
            <a:rPr lang="en-US" dirty="0"/>
            <a:t>Water Distribution</a:t>
          </a:r>
        </a:p>
      </dgm:t>
    </dgm:pt>
    <dgm:pt modelId="{9617668C-C38C-4017-8DDF-37855B15D110}" type="parTrans" cxnId="{C4BA385D-31ED-40EF-A5D6-98DFBA64E71A}">
      <dgm:prSet/>
      <dgm:spPr/>
      <dgm:t>
        <a:bodyPr/>
        <a:lstStyle/>
        <a:p>
          <a:endParaRPr lang="en-US"/>
        </a:p>
      </dgm:t>
    </dgm:pt>
    <dgm:pt modelId="{0C95B389-AC0C-4055-9AA3-38815EFC8B0A}" type="sibTrans" cxnId="{C4BA385D-31ED-40EF-A5D6-98DFBA64E71A}">
      <dgm:prSet/>
      <dgm:spPr/>
      <dgm:t>
        <a:bodyPr/>
        <a:lstStyle/>
        <a:p>
          <a:endParaRPr lang="en-US"/>
        </a:p>
      </dgm:t>
    </dgm:pt>
    <dgm:pt modelId="{91A66877-AC1C-46D9-BF2C-6024B638DEA9}">
      <dgm:prSet phldrT="[Text]"/>
      <dgm:spPr/>
      <dgm:t>
        <a:bodyPr/>
        <a:lstStyle/>
        <a:p>
          <a:r>
            <a:rPr lang="en-US" dirty="0"/>
            <a:t>Air Control</a:t>
          </a:r>
        </a:p>
      </dgm:t>
    </dgm:pt>
    <dgm:pt modelId="{913FED05-DF41-48A7-B1F8-81937A468EF9}" type="parTrans" cxnId="{7F0DAB6F-9257-4F2D-B31A-3418F73F6952}">
      <dgm:prSet/>
      <dgm:spPr/>
      <dgm:t>
        <a:bodyPr/>
        <a:lstStyle/>
        <a:p>
          <a:endParaRPr lang="en-US"/>
        </a:p>
      </dgm:t>
    </dgm:pt>
    <dgm:pt modelId="{BFCE4A28-C381-46FF-935A-B11534EF7D87}" type="sibTrans" cxnId="{7F0DAB6F-9257-4F2D-B31A-3418F73F6952}">
      <dgm:prSet/>
      <dgm:spPr/>
      <dgm:t>
        <a:bodyPr/>
        <a:lstStyle/>
        <a:p>
          <a:endParaRPr lang="en-US"/>
        </a:p>
      </dgm:t>
    </dgm:pt>
    <dgm:pt modelId="{76CC3289-2662-43F0-A3C6-BA04A135F08C}">
      <dgm:prSet phldrT="[Text]"/>
      <dgm:spPr/>
      <dgm:t>
        <a:bodyPr/>
        <a:lstStyle/>
        <a:p>
          <a:r>
            <a:rPr lang="en-US" dirty="0"/>
            <a:t>Misc. Infrastructure</a:t>
          </a:r>
        </a:p>
      </dgm:t>
    </dgm:pt>
    <dgm:pt modelId="{D46DB4DA-1442-4ECE-89FE-BBB1E3489E3D}" type="parTrans" cxnId="{0400886E-8A1A-44C2-95A7-DB0EF4911494}">
      <dgm:prSet/>
      <dgm:spPr/>
      <dgm:t>
        <a:bodyPr/>
        <a:lstStyle/>
        <a:p>
          <a:endParaRPr lang="en-US"/>
        </a:p>
      </dgm:t>
    </dgm:pt>
    <dgm:pt modelId="{FA28C9D6-476E-43CD-BA23-D6D990FD78D0}" type="sibTrans" cxnId="{0400886E-8A1A-44C2-95A7-DB0EF4911494}">
      <dgm:prSet/>
      <dgm:spPr/>
      <dgm:t>
        <a:bodyPr/>
        <a:lstStyle/>
        <a:p>
          <a:endParaRPr lang="en-US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washing with solid fill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temperature with solid fill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vator with solid fill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8CB22C-9648-419B-97E9-4AA6C3555723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574CC64-4BF2-43BE-BABC-6DF1E58A4C74}" type="presOf" srcId="{7D9C16A6-8C48-4165-8DAF-8C957C12A8FA}" destId="{8994D886-A75F-411A-A9D7-D31991FF12BD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EC5C6E85-C523-4B60-976B-342F12E3A6CB}" type="presOf" srcId="{91A66877-AC1C-46D9-BF2C-6024B638DEA9}" destId="{55120873-6F5C-4053-8EAD-6287A7F1097E}" srcOrd="0" destOrd="0" presId="urn:microsoft.com/office/officeart/2018/2/layout/IconLabelList"/>
    <dgm:cxn modelId="{6E31C6AB-C9E6-448F-A8CC-566A63619D4D}" type="presOf" srcId="{76CC3289-2662-43F0-A3C6-BA04A135F08C}" destId="{133097FC-B1F8-4953-B0AB-E8E73D968D1C}" srcOrd="0" destOrd="0" presId="urn:microsoft.com/office/officeart/2018/2/layout/IconLabelList"/>
    <dgm:cxn modelId="{2AD6E781-3ED2-484E-B438-73386D2C583D}" type="presParOf" srcId="{8994D886-A75F-411A-A9D7-D31991FF12BD}" destId="{E1DBA6D5-BD14-4CD2-A0CC-80F867FEFA81}" srcOrd="0" destOrd="0" presId="urn:microsoft.com/office/officeart/2018/2/layout/IconLabelList"/>
    <dgm:cxn modelId="{10B2B212-528C-471D-ABD0-D66ED992B833}" type="presParOf" srcId="{E1DBA6D5-BD14-4CD2-A0CC-80F867FEFA81}" destId="{19A8DC21-3E65-409D-AD53-DA51BB9198A0}" srcOrd="0" destOrd="0" presId="urn:microsoft.com/office/officeart/2018/2/layout/IconLabelList"/>
    <dgm:cxn modelId="{2A8FB3D0-F98B-4F5A-BACA-4315E38776FB}" type="presParOf" srcId="{E1DBA6D5-BD14-4CD2-A0CC-80F867FEFA81}" destId="{B9F90A48-FF94-4C94-A587-0190406F6FD3}" srcOrd="1" destOrd="0" presId="urn:microsoft.com/office/officeart/2018/2/layout/IconLabelList"/>
    <dgm:cxn modelId="{95FEF629-9884-451C-89B4-41B897ABE3D6}" type="presParOf" srcId="{E1DBA6D5-BD14-4CD2-A0CC-80F867FEFA81}" destId="{A99B5DD6-89E9-4537-B415-4205CEB9323A}" srcOrd="2" destOrd="0" presId="urn:microsoft.com/office/officeart/2018/2/layout/IconLabelList"/>
    <dgm:cxn modelId="{0FE6827F-DE80-4F8A-8E9D-7F88C0F7EF29}" type="presParOf" srcId="{8994D886-A75F-411A-A9D7-D31991FF12BD}" destId="{8B391436-B9B0-45BD-A57F-792D6376D868}" srcOrd="1" destOrd="0" presId="urn:microsoft.com/office/officeart/2018/2/layout/IconLabelList"/>
    <dgm:cxn modelId="{4857BE3A-D518-473D-AC79-7B9BF18B9824}" type="presParOf" srcId="{8994D886-A75F-411A-A9D7-D31991FF12BD}" destId="{95872155-C45D-46D3-874C-D838089A06F8}" srcOrd="2" destOrd="0" presId="urn:microsoft.com/office/officeart/2018/2/layout/IconLabelList"/>
    <dgm:cxn modelId="{B4B325C4-81F2-4B3E-8CBF-4532B0BFA343}" type="presParOf" srcId="{95872155-C45D-46D3-874C-D838089A06F8}" destId="{CE9DF0E8-B0DE-4E1E-9FF4-6006AD8428DB}" srcOrd="0" destOrd="0" presId="urn:microsoft.com/office/officeart/2018/2/layout/IconLabelList"/>
    <dgm:cxn modelId="{0AE6D335-6E55-47E1-BAD8-0368620AB8F6}" type="presParOf" srcId="{95872155-C45D-46D3-874C-D838089A06F8}" destId="{AA0423A1-55B2-45E9-BFE7-3FBE5BDA65ED}" srcOrd="1" destOrd="0" presId="urn:microsoft.com/office/officeart/2018/2/layout/IconLabelList"/>
    <dgm:cxn modelId="{AFEE8CCD-97FE-4EFA-A584-DF6AFDAD2B20}" type="presParOf" srcId="{95872155-C45D-46D3-874C-D838089A06F8}" destId="{55120873-6F5C-4053-8EAD-6287A7F1097E}" srcOrd="2" destOrd="0" presId="urn:microsoft.com/office/officeart/2018/2/layout/IconLabelList"/>
    <dgm:cxn modelId="{26649F18-C204-4047-8300-905486AB3755}" type="presParOf" srcId="{8994D886-A75F-411A-A9D7-D31991FF12BD}" destId="{F679C986-30E4-4F0A-A3A6-CAE528BFED76}" srcOrd="3" destOrd="0" presId="urn:microsoft.com/office/officeart/2018/2/layout/IconLabelList"/>
    <dgm:cxn modelId="{898D629F-DA37-435F-A0B2-0617605D711A}" type="presParOf" srcId="{8994D886-A75F-411A-A9D7-D31991FF12BD}" destId="{2EC2FDE3-8908-45C7-A3FD-EB370213FE69}" srcOrd="4" destOrd="0" presId="urn:microsoft.com/office/officeart/2018/2/layout/IconLabelList"/>
    <dgm:cxn modelId="{2BDADB1C-15B1-4763-9B35-3792147F8F87}" type="presParOf" srcId="{2EC2FDE3-8908-45C7-A3FD-EB370213FE69}" destId="{6DB1FE51-13D0-4A38-AD6E-48D4371A1AF3}" srcOrd="0" destOrd="0" presId="urn:microsoft.com/office/officeart/2018/2/layout/IconLabelList"/>
    <dgm:cxn modelId="{F692F1E6-C6EC-4391-8432-EB6C34194240}" type="presParOf" srcId="{2EC2FDE3-8908-45C7-A3FD-EB370213FE69}" destId="{0928538A-05CC-4A79-BD5D-92F985D1EEE5}" srcOrd="1" destOrd="0" presId="urn:microsoft.com/office/officeart/2018/2/layout/IconLabelList"/>
    <dgm:cxn modelId="{0E6AF6C4-A4E5-4234-9E16-F9F2334264CD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Electricity	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Natural Gas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Telecommunications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23237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54818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Water Distribution</a:t>
          </a:r>
        </a:p>
      </dsp:txBody>
      <dsp:txXfrm>
        <a:off x="54818" y="2746269"/>
        <a:ext cx="3222832" cy="720000"/>
      </dsp:txXfrm>
    </dsp:sp>
    <dsp:sp modelId="{CE9DF0E8-B0DE-4E1E-9FF4-6006AD8428DB}">
      <dsp:nvSpPr>
        <dsp:cNvPr id="0" name=""/>
        <dsp:cNvSpPr/>
      </dsp:nvSpPr>
      <dsp:spPr>
        <a:xfrm>
          <a:off x="4310064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841646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Air Control</a:t>
          </a:r>
        </a:p>
      </dsp:txBody>
      <dsp:txXfrm>
        <a:off x="3841646" y="2746269"/>
        <a:ext cx="3222832" cy="720000"/>
      </dsp:txXfrm>
    </dsp:sp>
    <dsp:sp modelId="{6DB1FE51-13D0-4A38-AD6E-48D4371A1AF3}">
      <dsp:nvSpPr>
        <dsp:cNvPr id="0" name=""/>
        <dsp:cNvSpPr/>
      </dsp:nvSpPr>
      <dsp:spPr>
        <a:xfrm>
          <a:off x="8096892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28474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Misc. Infrastructure</a:t>
          </a:r>
        </a:p>
      </dsp:txBody>
      <dsp:txXfrm>
        <a:off x="7628474" y="2746269"/>
        <a:ext cx="322283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Electricity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Natural Gas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Telecommunications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Mechanical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CEBFF"/>
                </a:solidFill>
              </a:rPr>
              <a:t>ACE Mentorship Program – old mill high school - Session Three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8BDA7E-5CDC-7727-0596-822230F5F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 dirty="0"/>
              <a:t>HVAC Systems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8E94316-D5DD-0614-43C8-6A1925B1E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2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2F02-8742-49E7-32AC-962A9F8E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8F8D-8BF5-864B-EA8E-F69AA093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737256" cy="36330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HVAC:  Heater Ventilation Air Conditioning</a:t>
            </a:r>
          </a:p>
          <a:p>
            <a:pPr lvl="1"/>
            <a:r>
              <a:rPr lang="en-US" sz="2000" dirty="0"/>
              <a:t>Controls Interior Climate of Building</a:t>
            </a:r>
          </a:p>
          <a:p>
            <a:pPr lvl="1"/>
            <a:r>
              <a:rPr lang="en-US" sz="2000" dirty="0"/>
              <a:t>Includes Heat, Cooling, Humidity Control</a:t>
            </a:r>
          </a:p>
          <a:p>
            <a:r>
              <a:rPr lang="en-US" sz="2400" dirty="0"/>
              <a:t>Special Applications</a:t>
            </a:r>
          </a:p>
          <a:p>
            <a:pPr lvl="1"/>
            <a:r>
              <a:rPr lang="en-US" sz="2000" dirty="0"/>
              <a:t>Air Scrubbing Systems for Industrial Spaces</a:t>
            </a:r>
          </a:p>
          <a:p>
            <a:pPr lvl="1"/>
            <a:r>
              <a:rPr lang="en-US" sz="2000" dirty="0"/>
              <a:t>Clean Systems for Biolabs and Physics Labs</a:t>
            </a:r>
          </a:p>
          <a:p>
            <a:endParaRPr lang="en-US" dirty="0"/>
          </a:p>
        </p:txBody>
      </p:sp>
      <p:pic>
        <p:nvPicPr>
          <p:cNvPr id="9" name="Content Placeholder 8" descr="A picture containing sky, outdoor, ground, trash&#10;&#10;Description automatically generated">
            <a:extLst>
              <a:ext uri="{FF2B5EF4-FFF2-40B4-BE49-F238E27FC236}">
                <a16:creationId xmlns:a16="http://schemas.microsoft.com/office/drawing/2014/main" id="{787F0745-3519-6B35-BAFD-73856FA1AF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6816" y="2033707"/>
            <a:ext cx="6183991" cy="4094635"/>
          </a:xfrm>
        </p:spPr>
      </p:pic>
    </p:spTree>
    <p:extLst>
      <p:ext uri="{BB962C8B-B14F-4D97-AF65-F5344CB8AC3E}">
        <p14:creationId xmlns:p14="http://schemas.microsoft.com/office/powerpoint/2010/main" val="43844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2F9B-6C35-42ED-3004-F2CCF467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CABEC-40EE-0A5D-7043-48C5C8064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550644" cy="4219450"/>
          </a:xfrm>
        </p:spPr>
        <p:txBody>
          <a:bodyPr>
            <a:normAutofit/>
          </a:bodyPr>
          <a:lstStyle/>
          <a:p>
            <a:r>
              <a:rPr lang="en-US" sz="2400" dirty="0"/>
              <a:t>Major Components of a Building HVAC System</a:t>
            </a:r>
          </a:p>
          <a:p>
            <a:pPr lvl="1"/>
            <a:r>
              <a:rPr lang="en-US" sz="2000" dirty="0"/>
              <a:t>Furnace/Chillers </a:t>
            </a:r>
          </a:p>
          <a:p>
            <a:pPr lvl="1"/>
            <a:r>
              <a:rPr lang="en-US" sz="2000" dirty="0"/>
              <a:t>Air Conditioning Unit</a:t>
            </a:r>
          </a:p>
          <a:p>
            <a:pPr lvl="1"/>
            <a:r>
              <a:rPr lang="en-US" sz="2000" dirty="0"/>
              <a:t>Air Handling Unit</a:t>
            </a:r>
          </a:p>
          <a:p>
            <a:pPr lvl="1"/>
            <a:r>
              <a:rPr lang="en-US" sz="2000" dirty="0"/>
              <a:t>Duct Work/ Exhaust Systems</a:t>
            </a:r>
          </a:p>
          <a:p>
            <a:pPr lvl="1"/>
            <a:r>
              <a:rPr lang="en-US" sz="2000" dirty="0"/>
              <a:t>Electrical Systems</a:t>
            </a:r>
          </a:p>
          <a:p>
            <a:pPr lvl="1"/>
            <a:r>
              <a:rPr lang="en-US" sz="2000" dirty="0"/>
              <a:t>Water/Gas Pipes</a:t>
            </a:r>
          </a:p>
          <a:p>
            <a:pPr lvl="1"/>
            <a:r>
              <a:rPr lang="en-US" sz="2000" dirty="0"/>
              <a:t>Controls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2B83479-D726-38A1-4CD2-9283947920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8669" y="2040650"/>
            <a:ext cx="4311131" cy="4531779"/>
          </a:xfrm>
        </p:spPr>
      </p:pic>
    </p:spTree>
    <p:extLst>
      <p:ext uri="{BB962C8B-B14F-4D97-AF65-F5344CB8AC3E}">
        <p14:creationId xmlns:p14="http://schemas.microsoft.com/office/powerpoint/2010/main" val="384543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BACE7DF-C500-D6B3-ED7C-F985D17D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b">
            <a:normAutofit/>
          </a:bodyPr>
          <a:lstStyle/>
          <a:p>
            <a:r>
              <a:rPr lang="en-US" dirty="0"/>
              <a:t>HVAC Systems</a:t>
            </a: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E92E945-5FFA-6214-4DF8-7839DFAA7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858" y="2180496"/>
            <a:ext cx="6780282" cy="3678303"/>
          </a:xfrm>
          <a:noFill/>
        </p:spPr>
      </p:pic>
    </p:spTree>
    <p:extLst>
      <p:ext uri="{BB962C8B-B14F-4D97-AF65-F5344CB8AC3E}">
        <p14:creationId xmlns:p14="http://schemas.microsoft.com/office/powerpoint/2010/main" val="397010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755C-3E2E-BEFA-D1DC-93624DE1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Systems – Air Conditioning</a:t>
            </a: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7DE32E58-2D28-8B38-21ED-6D9549F24D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2300152"/>
            <a:ext cx="5422900" cy="348800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AB656-707C-D637-77BB-79D467EC0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Air Conditioning Systems</a:t>
            </a:r>
          </a:p>
          <a:p>
            <a:pPr lvl="1"/>
            <a:r>
              <a:rPr lang="en-US" dirty="0"/>
              <a:t>Removes Humidity from Air</a:t>
            </a:r>
          </a:p>
          <a:p>
            <a:pPr lvl="1"/>
            <a:r>
              <a:rPr lang="en-US" dirty="0"/>
              <a:t>Cools Air</a:t>
            </a:r>
          </a:p>
        </p:txBody>
      </p:sp>
    </p:spTree>
    <p:extLst>
      <p:ext uri="{BB962C8B-B14F-4D97-AF65-F5344CB8AC3E}">
        <p14:creationId xmlns:p14="http://schemas.microsoft.com/office/powerpoint/2010/main" val="5353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C91A93-476F-E62D-BED8-A867CC37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Mechanical Systems - Heating</a:t>
            </a:r>
          </a:p>
        </p:txBody>
      </p:sp>
      <p:pic>
        <p:nvPicPr>
          <p:cNvPr id="5" name="Content Placeholder 4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6440EB28-84E3-E116-241A-82F8EE20A3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192" y="2398301"/>
            <a:ext cx="6462632" cy="3633047"/>
          </a:xfr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3D3D8CA-29A7-AFCD-44C6-DF63BF03B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4611" y="2228003"/>
            <a:ext cx="4566197" cy="3633047"/>
          </a:xfrm>
        </p:spPr>
        <p:txBody>
          <a:bodyPr/>
          <a:lstStyle/>
          <a:p>
            <a:r>
              <a:rPr lang="en-US" dirty="0"/>
              <a:t>Heating of Water or Air Systems</a:t>
            </a:r>
          </a:p>
          <a:p>
            <a:pPr lvl="1"/>
            <a:r>
              <a:rPr lang="en-US" dirty="0"/>
              <a:t>Natural Gas</a:t>
            </a:r>
          </a:p>
          <a:p>
            <a:pPr lvl="1"/>
            <a:r>
              <a:rPr lang="en-US" dirty="0"/>
              <a:t>Electricity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Geothermal</a:t>
            </a:r>
          </a:p>
        </p:txBody>
      </p:sp>
    </p:spTree>
    <p:extLst>
      <p:ext uri="{BB962C8B-B14F-4D97-AF65-F5344CB8AC3E}">
        <p14:creationId xmlns:p14="http://schemas.microsoft.com/office/powerpoint/2010/main" val="391003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617B28B-96ED-3E68-CB9B-26A742B63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 dirty="0"/>
              <a:t>Miscellaneous Mechanical Systems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C09339E-BC81-1719-D80C-B19B0D37B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C907-A23D-EF00-D682-DE1FF52B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Mechanical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DADBB-A10D-F20B-A46F-DE57046A99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Systems Include:</a:t>
            </a:r>
          </a:p>
          <a:p>
            <a:pPr lvl="1"/>
            <a:r>
              <a:rPr lang="en-US" sz="2400" dirty="0"/>
              <a:t>Building Automation and Controls</a:t>
            </a:r>
          </a:p>
          <a:p>
            <a:pPr lvl="1"/>
            <a:r>
              <a:rPr lang="en-US" sz="2400" dirty="0"/>
              <a:t>Security Systems</a:t>
            </a:r>
          </a:p>
          <a:p>
            <a:pPr lvl="1"/>
            <a:r>
              <a:rPr lang="en-US" sz="2400" dirty="0"/>
              <a:t>Telecommunication Networks</a:t>
            </a:r>
          </a:p>
          <a:p>
            <a:pPr lvl="1"/>
            <a:r>
              <a:rPr lang="en-US" sz="2400" dirty="0"/>
              <a:t>Elevators, Escalators, and other Lift Devices</a:t>
            </a:r>
          </a:p>
          <a:p>
            <a:pPr lvl="1"/>
            <a:r>
              <a:rPr lang="en-US" sz="2400" dirty="0"/>
              <a:t>Kitchen Equipment	</a:t>
            </a: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7AFF9D0-99B9-1B28-A69E-5D5F8DA6F6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517299"/>
            <a:ext cx="5422900" cy="3053715"/>
          </a:xfrm>
        </p:spPr>
      </p:pic>
    </p:spTree>
    <p:extLst>
      <p:ext uri="{BB962C8B-B14F-4D97-AF65-F5344CB8AC3E}">
        <p14:creationId xmlns:p14="http://schemas.microsoft.com/office/powerpoint/2010/main" val="210928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AF5FB2-6D81-26DB-3114-C0F08F14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83D56F-1284-05C1-5CEB-7117B5EB9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661" y="2153233"/>
            <a:ext cx="7298677" cy="4257562"/>
          </a:xfrm>
        </p:spPr>
      </p:pic>
    </p:spTree>
    <p:extLst>
      <p:ext uri="{BB962C8B-B14F-4D97-AF65-F5344CB8AC3E}">
        <p14:creationId xmlns:p14="http://schemas.microsoft.com/office/powerpoint/2010/main" val="418068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Shared systems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79920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594C-D328-A3C0-F56D-8B937585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Mechanicals -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6DFE-77D3-24FB-E956-44B53713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Goal:  Understand the application of Mechanical Systems in building infrastructure.  </a:t>
            </a:r>
          </a:p>
          <a:p>
            <a:r>
              <a:rPr lang="en-US" sz="2400" dirty="0"/>
              <a:t>What are mechanical systems?</a:t>
            </a:r>
          </a:p>
        </p:txBody>
      </p:sp>
    </p:spTree>
    <p:extLst>
      <p:ext uri="{BB962C8B-B14F-4D97-AF65-F5344CB8AC3E}">
        <p14:creationId xmlns:p14="http://schemas.microsoft.com/office/powerpoint/2010/main" val="175878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4414-B05C-7B10-28F7-5C81A4FD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Engineering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DDD49-6778-B191-7E3B-3A30F508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Goals:  Apply engineering concepts to drawing.</a:t>
            </a:r>
          </a:p>
          <a:p>
            <a:pPr lvl="1"/>
            <a:r>
              <a:rPr lang="en-US" sz="2400" dirty="0"/>
              <a:t>Draw sprinkler systems, ductwork, and controls</a:t>
            </a:r>
          </a:p>
          <a:p>
            <a:pPr lvl="1"/>
            <a:r>
              <a:rPr lang="en-US" sz="2400" dirty="0"/>
              <a:t>Add mechanicals to mechanical room.  </a:t>
            </a:r>
          </a:p>
        </p:txBody>
      </p:sp>
    </p:spTree>
    <p:extLst>
      <p:ext uri="{BB962C8B-B14F-4D97-AF65-F5344CB8AC3E}">
        <p14:creationId xmlns:p14="http://schemas.microsoft.com/office/powerpoint/2010/main" val="339622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someone@example.com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Mechanicals - Basic Elements</a:t>
            </a:r>
          </a:p>
        </p:txBody>
      </p:sp>
      <p:graphicFrame>
        <p:nvGraphicFramePr>
          <p:cNvPr id="4" name="Content Placeholder 3" descr="icon SmartArt graphic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878825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Distribution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166327" y="2082190"/>
            <a:ext cx="3573947" cy="44746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00A09-51AA-2F24-F04D-A0EB57ED0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649894"/>
            <a:ext cx="5422392" cy="321115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Water Distribution Systems</a:t>
            </a:r>
          </a:p>
          <a:p>
            <a:pPr lvl="1"/>
            <a:r>
              <a:rPr lang="en-US" sz="2400" dirty="0"/>
              <a:t>Carried throughout building via piping.</a:t>
            </a:r>
          </a:p>
          <a:p>
            <a:pPr lvl="1"/>
            <a:r>
              <a:rPr lang="en-US" sz="2400" dirty="0"/>
              <a:t>Inputs and Outputs</a:t>
            </a:r>
          </a:p>
          <a:p>
            <a:pPr lvl="1"/>
            <a:r>
              <a:rPr lang="en-US" sz="2400" dirty="0"/>
              <a:t>Used for sprinklers, cooling of HVAC, cooking, restrooms, and water fixtures.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0E77-0C97-784B-845D-15DA7EE4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Distribution – Basic Components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B9103-F99A-7A2C-34B8-C3A8FC73C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4802570" cy="334042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Components</a:t>
            </a:r>
          </a:p>
          <a:p>
            <a:pPr lvl="1"/>
            <a:r>
              <a:rPr lang="en-US" sz="2400" dirty="0"/>
              <a:t>Pipes – Main, hot/cold, and waste</a:t>
            </a:r>
          </a:p>
          <a:p>
            <a:pPr lvl="2"/>
            <a:r>
              <a:rPr lang="en-US" sz="2000" dirty="0"/>
              <a:t>PEX, PVC, Copper, Cast Iron</a:t>
            </a:r>
          </a:p>
          <a:p>
            <a:pPr lvl="1"/>
            <a:r>
              <a:rPr lang="en-US" sz="2400" dirty="0"/>
              <a:t>Water Valves</a:t>
            </a:r>
          </a:p>
          <a:p>
            <a:pPr lvl="1"/>
            <a:r>
              <a:rPr lang="en-US" sz="2400" dirty="0"/>
              <a:t>Water Fixtures (Sinks, toilets, bibbs, faucets)</a:t>
            </a:r>
          </a:p>
          <a:p>
            <a:pPr lvl="1"/>
            <a:r>
              <a:rPr lang="en-US" sz="2400" dirty="0"/>
              <a:t>Hot Water Heater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CBED9757-C986-8F26-F914-62831AEA9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1136" y="2177880"/>
            <a:ext cx="6449671" cy="3625761"/>
          </a:xfrm>
        </p:spPr>
      </p:pic>
    </p:spTree>
    <p:extLst>
      <p:ext uri="{BB962C8B-B14F-4D97-AF65-F5344CB8AC3E}">
        <p14:creationId xmlns:p14="http://schemas.microsoft.com/office/powerpoint/2010/main" val="6187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DA1EEE8-4171-49B3-CE94-EBCC70DDF6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3395860" y="620713"/>
            <a:ext cx="5400279" cy="6169025"/>
          </a:xfrm>
          <a:noFill/>
        </p:spPr>
      </p:pic>
    </p:spTree>
    <p:extLst>
      <p:ext uri="{BB962C8B-B14F-4D97-AF65-F5344CB8AC3E}">
        <p14:creationId xmlns:p14="http://schemas.microsoft.com/office/powerpoint/2010/main" val="70032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iagram&#10;&#10;Description automatically generated">
            <a:extLst>
              <a:ext uri="{FF2B5EF4-FFF2-40B4-BE49-F238E27FC236}">
                <a16:creationId xmlns:a16="http://schemas.microsoft.com/office/drawing/2014/main" id="{A948492F-663E-BCBD-60E2-BCB4E91B4D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281" r="1" b="13025"/>
          <a:stretch/>
        </p:blipFill>
        <p:spPr>
          <a:xfrm>
            <a:off x="120650" y="620713"/>
            <a:ext cx="11950700" cy="6169025"/>
          </a:xfrm>
          <a:noFill/>
        </p:spPr>
      </p:pic>
    </p:spTree>
    <p:extLst>
      <p:ext uri="{BB962C8B-B14F-4D97-AF65-F5344CB8AC3E}">
        <p14:creationId xmlns:p14="http://schemas.microsoft.com/office/powerpoint/2010/main" val="303245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11DF-4FB1-A6D2-8694-19300306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Distribution – Sprinklers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548E-2FA7-8F0A-E91B-088E5853A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3766872" cy="3633047"/>
          </a:xfrm>
        </p:spPr>
        <p:txBody>
          <a:bodyPr/>
          <a:lstStyle/>
          <a:p>
            <a:r>
              <a:rPr lang="en-US" dirty="0"/>
              <a:t>Sprinklers systems work as a protection device to mitigate fire damage.</a:t>
            </a:r>
          </a:p>
          <a:p>
            <a:r>
              <a:rPr lang="en-US" dirty="0"/>
              <a:t>Though most commercial applications will be water based, in industrial applications the system may be a chemical based.  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CED90C1C-D9AD-2830-7EDE-7DB8A6A287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5771" y="2012658"/>
            <a:ext cx="5918693" cy="4732483"/>
          </a:xfrm>
        </p:spPr>
      </p:pic>
    </p:spTree>
    <p:extLst>
      <p:ext uri="{BB962C8B-B14F-4D97-AF65-F5344CB8AC3E}">
        <p14:creationId xmlns:p14="http://schemas.microsoft.com/office/powerpoint/2010/main" val="237243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0932BC-1BCD-5CCA-5705-E03F757A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702156"/>
            <a:ext cx="11065524" cy="623305"/>
          </a:xfrm>
        </p:spPr>
        <p:txBody>
          <a:bodyPr>
            <a:normAutofit/>
          </a:bodyPr>
          <a:lstStyle/>
          <a:p>
            <a:r>
              <a:rPr lang="en-US" dirty="0"/>
              <a:t>Water Distribution – Sprinklers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7E13461-2026-FC79-BE02-12302007F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986" y="2180496"/>
            <a:ext cx="7868026" cy="3678303"/>
          </a:xfrm>
          <a:noFill/>
        </p:spPr>
      </p:pic>
    </p:spTree>
    <p:extLst>
      <p:ext uri="{BB962C8B-B14F-4D97-AF65-F5344CB8AC3E}">
        <p14:creationId xmlns:p14="http://schemas.microsoft.com/office/powerpoint/2010/main" val="26210748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{0128A4A0-6E9D-41C8-895C-D8C5D083DCA8}tf56390039_win32</Template>
  <TotalTime>1296</TotalTime>
  <Words>325</Words>
  <Application>Microsoft Office PowerPoint</Application>
  <PresentationFormat>Widescreen</PresentationFormat>
  <Paragraphs>75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Gill Sans MT</vt:lpstr>
      <vt:lpstr>Wingdings 2</vt:lpstr>
      <vt:lpstr>Dividend</vt:lpstr>
      <vt:lpstr>Mechanical systems</vt:lpstr>
      <vt:lpstr>Mechanicals - Goals</vt:lpstr>
      <vt:lpstr>Mechanicals - Basic Elements</vt:lpstr>
      <vt:lpstr>Water Distribution</vt:lpstr>
      <vt:lpstr>Water Distribution – Basic Components </vt:lpstr>
      <vt:lpstr>PowerPoint Presentation</vt:lpstr>
      <vt:lpstr>PowerPoint Presentation</vt:lpstr>
      <vt:lpstr>Water Distribution – Sprinklers </vt:lpstr>
      <vt:lpstr>Water Distribution – Sprinklers</vt:lpstr>
      <vt:lpstr>HVAC Systems</vt:lpstr>
      <vt:lpstr>HVAC Systems</vt:lpstr>
      <vt:lpstr>HVAC Systems</vt:lpstr>
      <vt:lpstr>HVAC Systems</vt:lpstr>
      <vt:lpstr>HVAC Systems – Air Conditioning</vt:lpstr>
      <vt:lpstr>Mechanical Systems - Heating</vt:lpstr>
      <vt:lpstr>Miscellaneous Mechanical Systems</vt:lpstr>
      <vt:lpstr>Miscellaneous Mechanical Systems</vt:lpstr>
      <vt:lpstr>PowerPoint Presentation</vt:lpstr>
      <vt:lpstr>Shared systems</vt:lpstr>
      <vt:lpstr>Applied Engineering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Mechanicals</dc:title>
  <dc:creator>Jump, Vernon A - (Maryland)</dc:creator>
  <cp:lastModifiedBy>Jump, Vernon A - (Maryland)</cp:lastModifiedBy>
  <cp:revision>3</cp:revision>
  <dcterms:created xsi:type="dcterms:W3CDTF">2023-02-06T20:02:33Z</dcterms:created>
  <dcterms:modified xsi:type="dcterms:W3CDTF">2023-02-07T17:39:26Z</dcterms:modified>
</cp:coreProperties>
</file>